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64" r:id="rId3"/>
    <p:sldId id="266" r:id="rId4"/>
    <p:sldId id="270" r:id="rId5"/>
    <p:sldId id="271" r:id="rId6"/>
    <p:sldId id="257" r:id="rId7"/>
    <p:sldId id="260" r:id="rId8"/>
    <p:sldId id="280" r:id="rId9"/>
    <p:sldId id="278" r:id="rId10"/>
    <p:sldId id="279" r:id="rId11"/>
    <p:sldId id="276" r:id="rId12"/>
    <p:sldId id="282" r:id="rId13"/>
    <p:sldId id="281" r:id="rId14"/>
    <p:sldId id="27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D7CFC-7EB3-4D94-815A-C4E38B8CD942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1FC7B-B66A-4C44-8232-C35BFE5BD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6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E54B82-4557-4B5C-9D23-46498F315238}" type="slidenum">
              <a:rPr lang="fr-FR" sz="1200" smtClean="0"/>
              <a:pPr eaLnBrk="1" hangingPunct="1"/>
              <a:t>5</a:t>
            </a:fld>
            <a:endParaRPr lang="fr-FR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FC7B-B66A-4C44-8232-C35BFE5BD3A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16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81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30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35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69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4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83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75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38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5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656B-90CB-4D4B-BAB2-08A90608EA45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E9B7-1E7B-42D8-A7EE-F3B234295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9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3"/>
          <p:cNvSpPr txBox="1">
            <a:spLocks noChangeArrowheads="1"/>
          </p:cNvSpPr>
          <p:nvPr/>
        </p:nvSpPr>
        <p:spPr bwMode="auto">
          <a:xfrm>
            <a:off x="1979613" y="1484313"/>
            <a:ext cx="4464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4213" y="1336675"/>
            <a:ext cx="7272337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4000" b="1" dirty="0">
                <a:solidFill>
                  <a:srgbClr val="000099"/>
                </a:solidFill>
                <a:cs typeface="Times New Roman" pitchFamily="18" charset="0"/>
              </a:rPr>
              <a:t>Pr. LABBANI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  <a:cs typeface="Times New Roman" pitchFamily="18" charset="0"/>
              </a:rPr>
              <a:t>L3 BPV</a:t>
            </a:r>
          </a:p>
          <a:p>
            <a:pPr algn="ctr"/>
            <a:endParaRPr lang="fr-FR" sz="9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fr-FR" sz="2800" b="1" dirty="0">
                <a:cs typeface="Times New Roman" pitchFamily="18" charset="0"/>
              </a:rPr>
              <a:t>Année Universitaire: </a:t>
            </a:r>
            <a:r>
              <a:rPr lang="fr-FR" sz="2800" b="1" dirty="0" smtClean="0">
                <a:cs typeface="Times New Roman" pitchFamily="18" charset="0"/>
              </a:rPr>
              <a:t>2021-2022</a:t>
            </a:r>
            <a:endParaRPr lang="fr-FR" sz="2800" b="1" dirty="0">
              <a:cs typeface="Times New Roman" pitchFamily="18" charset="0"/>
            </a:endParaRPr>
          </a:p>
          <a:p>
            <a:pPr algn="ctr"/>
            <a:endParaRPr lang="fr-FR" sz="400" b="1" dirty="0">
              <a:cs typeface="Times New Roman" pitchFamily="18" charset="0"/>
            </a:endParaRPr>
          </a:p>
          <a:p>
            <a:pPr algn="ctr"/>
            <a:endParaRPr lang="fr-FR" sz="400" b="1" dirty="0">
              <a:cs typeface="Times New Roman" pitchFamily="18" charset="0"/>
            </a:endParaRPr>
          </a:p>
          <a:p>
            <a:pPr algn="ctr"/>
            <a:r>
              <a:rPr lang="fr-FR" sz="2800" b="1" dirty="0">
                <a:cs typeface="Times New Roman" pitchFamily="18" charset="0"/>
              </a:rPr>
              <a:t>Département de Biologie et Ecologie Végétale</a:t>
            </a:r>
          </a:p>
          <a:p>
            <a:pPr algn="ctr"/>
            <a:endParaRPr lang="fr-FR" sz="1000" b="1" dirty="0">
              <a:cs typeface="Times New Roman" pitchFamily="18" charset="0"/>
            </a:endParaRPr>
          </a:p>
          <a:p>
            <a:pPr algn="ctr"/>
            <a:r>
              <a:rPr lang="fr-FR" sz="2800" b="1" dirty="0">
                <a:cs typeface="Times New Roman" pitchFamily="18" charset="0"/>
              </a:rPr>
              <a:t>Faculté des Sciences de la Nature et de la Vie</a:t>
            </a:r>
          </a:p>
          <a:p>
            <a:pPr algn="ctr"/>
            <a:endParaRPr lang="fr-FR" sz="1000" b="1" dirty="0">
              <a:cs typeface="Times New Roman" pitchFamily="18" charset="0"/>
            </a:endParaRPr>
          </a:p>
          <a:p>
            <a:pPr algn="ctr"/>
            <a:r>
              <a:rPr lang="fr-FR" sz="2800" b="1" dirty="0">
                <a:cs typeface="Times New Roman" pitchFamily="18" charset="0"/>
              </a:rPr>
              <a:t>Université des Frères </a:t>
            </a:r>
            <a:r>
              <a:rPr lang="fr-FR" sz="2800" b="1" dirty="0" err="1">
                <a:cs typeface="Times New Roman" pitchFamily="18" charset="0"/>
              </a:rPr>
              <a:t>Mentouri</a:t>
            </a:r>
            <a:r>
              <a:rPr lang="fr-FR" sz="2800" b="1" dirty="0">
                <a:cs typeface="Times New Roman" pitchFamily="18" charset="0"/>
              </a:rPr>
              <a:t> Constantine 1</a:t>
            </a:r>
          </a:p>
        </p:txBody>
      </p:sp>
    </p:spTree>
    <p:extLst>
      <p:ext uri="{BB962C8B-B14F-4D97-AF65-F5344CB8AC3E}">
        <p14:creationId xmlns:p14="http://schemas.microsoft.com/office/powerpoint/2010/main" val="342427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data:image/jpeg;base64,/9j/4AAQSkZJRgABAQAAAQABAAD/2wCEAAkGBhQSERQUExQUFBUWGBgXFBgWGBgaHxgXFR8aFhcYFhceHyYfGBsjIBgXHzAgIycqLiwsFyMxNTAqNTIsLCkBCQoKBQUFDQUFDSkYEhgpKSkpKSkpKSkpKSkpKSkpKSkpKSkpKSkpKSkpKSkpKSkpKSkpKSkpKSkpKSkpKSkpKf/AABEIAHgAzQMBIgACEQEDEQH/xAAbAAACAgMBAAAAAAAAAAAAAAAABgQFAQMHAv/EAEIQAAIBAwIDBAQLBgYCAwAAAAECAwAEERIhBQYxEyJBUQcjYXEUFjJSU4GRkqGx0RUzQnLB8EOTouHi8WNkFyWy/8QAFAEBAAAAAAAAAAAAAAAAAAAAAP/EABQRAQAAAAAAAAAAAAAAAAAAAAD/2gAMAwEAAhEDEQA/AO4NSL/8mqZbiMRRjsWdcNcxB2KMEz2WC4U564PSno1SvyhAYZoTr0TSNLJ32yWZg5wfAZUbUHiPnS07Qx9susMEwFfGpn7IANp0nv8Ad2JwQR4GsPz5Yg4Nwg7rOdm2RSylicYAyjDJ8RjyqksPRwe3uXnlVkmk7QdmpRw4kEsbB+qacAaRkMSWODVtb8g2qpIhV2WWMRSa3ZsqGZ/lHfVqYnV1yB5UEqTjwe3aa1UTlSV0FuywVPfDl1zGRvkEZrSOZ/8A68XohdvUiXshgvuAcDwPXr5b+yvfxRi+Cva6pOzfIbS+lsNjIDKBhTjcAeJr1BynGkTRB7gqyCPvTykqqliCjasqw1dR4KB0FBUcJ9I0MiQtIMGYyBewLXCARhdRd1QFPlAEMox1O29WMPPlk6F1m7ukvnRIAUBUErlRqGXQbfOrVH6PbZQuDMGDvIX7V9btKFWTW+csGCKCPIV7veRLaWOGNhIFhTsk0yOpMeUOlyDlxlFO/iKDze8+WsWreR9Eiwns4pWHaM2gqrBdLEHqASdsddq93HPdmia2mwvrOqv/AITLHICMZyGkUY8z76JORrcrIoMyrI/a6VmkUJLq7TXEAfVMW3yviTWmT0c2jMxYSnVqyO1kxlyrOQM9WZFY+0UEmz52tJZlhSX1j/JVkdTuCwB1AYJAJAPgK0cW59tYe2GpnaISZVVbDPENTxrJjSXUEErvjfyNWDcsw/CfhIDCU41YYgMVBVSy+YU49oAz0qLPyPavI7sjEv2moa306p17OV1TOFdlJBI8zQeF5tjjgt5bhWiM2jZVkkVDJgKHkCLpzkDcCtPFucxBdmAxOVSLtZXCucAkqoRVQ6uhySVA86lcY5ItroRCZC3Yrpjw7KQvdOMg+aJv12rZxXlG3uSTKhYlUUnUw2iYyJ49QxznxoKq59JFsgZgJpEEUcwZInYFZjiMA/OOeh/oasrHm+CWUQqXEpLAxvGyMuhVfLBt1UhlwT1zWhPR9aBSuh9JjERHay7orFkDd7cqSdJ8M1v4VyqsNxLPq1l44ok1AlljiB2aQktIWYlix9g8KDRNz3aqZgTIHiZFKGJ9TtKSsYjXGXLEHGBnbPTeot96QIou31KxdADHGqyF29UJ27RdHqguTk5YDHntUhfRzZhnbs2Bc5JEso7wYyhlw3dZWJIPh0rbc8hWkmSyOScZbtZQx0p2O7htWCg0kZ38aC44VddrDHIRp1or4BzjUAcZwM9euKlVHt41iVY12CqAo3OFXAGM7mtVxxeNFdmbaNdTnBwAQSO90J26A53HmKCbWBWiO+VlVgdmAZc7ZBwf6ivS3SnHeXfONxvjr9njQbqK0m5XOMjfpuN/Hbfy3rcDQFFFFAUUVSTczBSRoOxI+UPCgu6KoG5rA/wz94fpWDzYPo/9Q/SgYKKX25rH0Z+9/tR8a/8Ax/6v+NAwUUvfGz/x/wCv/jVvw+77RA2MZztnPQ4oJVFFFAUUUUBRRRQFFFFAVg1D4pxDsU1Y1b43OKq/jM30X4n9KCNzByabm47btEQdk0RHYqWw4dT63UCV7wOhgRlfbVfc+j3WrAtbqSoAVLUCJdphkQGU7+uJBDbMCf4iKtzzQ30Y+9Xk81H6MfeP6UFTzJyvJNPbARJJGkQj1to7rHbXuwI0DLBQGDk4OnGa3N6OYtSaDGiBYgwWFA+Ys7wyA+qD5OsYbPsyc+7/AJnJkg9WNpCep+jlHl7amjmhvox9p/Sgo5fR9IZY8vC6aCrObdcoqrBGnZgudEpEZ9Zvj5uMAdAUbClr41nO8Y+9Xr41n6Mezc+H1UDJRVPw7jhlkCaANic5q4oCkK7PrG/mb86fTSDek62/mP50Hg14L46+7/usK3hWSPPptQYdtv6Uo8I5lihur1bi4VPWjsxI7bDBJ0DfA9g2pu7EDHlS1wfhJWa9kmiXQ0geNnRWymk5Kkg7DHSg88P40k/E/UzdrELfojErqDHOQSBnGN8eVda4AfUL72/M1y6HhjDiIlSLEJt9IdVVV1EsdwAN8EeHiK6hwA+oX3n8zQZ5lYizuSCQRDKQQcEEI2CDtg0m8r+kvh8dnbLNexiVYkWTUzM2oKNWo4OT5nJ99OnMMDPaXCICzNDIqgdSxVgAPeapuW7BILG0WeFVk0xRuCikiRsLgn3mgieiy/7a3uJA5kVrucoxZmyh0ldOScDB2FOlKno84XJBFcLLGYy11O6A43jbToYYJwCB7OnSmugp+cmI4fdkEgiCXBBIIOhsEEEYP10rcuek/h0dpbpJeRh1ijVwdZIYKA2Tg5OfHNNnNdo0tldRoCzvDIqqMbllIAGdt6h8BtFhtbSOWMBykcZGlThwhZs/dO9BWeii77WzkcMXDXNwVJJPdLbYyScfrTpSr6OeEy29tIkqGMm4ndQcfIZsqdvMU1UCh6TuLtbWLSIMvqVU8tTnSCfYM5+qkWHkKF1DXDTzTsO/IZXBDHc6ANlAOwroPpE4SLmzaJsjURgjqGG6n6iBXOLfjt7ErRPaCdo1wZI5VCEYJDOpGVOFztQTOWLqVZJ7SZzKYdJjkJ7xjk3AY+LDbf2UxEDH/dUPLHC5E7S4mYPNOQx0ZKqo+Qqt/Fjzq6JNBruISWjIGQr5OPLRIvj7WH21J059tayaz1/Cg96cV4HX7Kw3jXnB/Cgu+XV9eOvQ010ocuD16n2N+VN9Bgmka4Xvt/M2PD/v308muNcL5iiSW8W4uUVhdSaBLJghO7pCgn5I3+2gZGG/2fX+VAelnhXFlm4jP2UvaR9ihAVyy6s7kKNs1evxFQ3yZPqilP4hcGglFtv7/KtdzFqjcAZYqQPrBG9Yt75XbADj2tG6jp5sKWUjkv55lMssNtC3Z6Ym0tLIu765OoUbYx50DTAmlVDYzgDceQx1x7Pwpw5f/cL7z+dcwseHLbSnTJeOuCGjYSSqTsQwcjI/L2U98F4+qQgdlcnGdxBJjr7qBmIqDxKzZwgXHdkjc5z0Q6iBjNQ73mZY7We4McqrCjORIjJq0gsAM9c9KV+C8kvexJc39zcvJMBIscUzxRwhu8qoqkZIBHe86DoK16pb4chsEMOb26BYurMDKVU4GjXsTggnffvVL+Mn/r3f+Sf1oLg1Fu7cs0RGMI+o5/kdNvblxVNxjm8Q2lxOYZl7GMuO1TSGboo+tiKoOGej74XEk/ELi4nmkAkwkskaRau8EjRT0AIGTucfUA6CorNUfDbL4DBoD3VyNZK6vWuoboudiVG+5ya9fGX/ANa7/wAr/egzzOfUj+YeXkfwpI+AMXuD1EiKqEHqVDr4b4Grw2q0585nKWLyLDKjKyhO2TSCz91d9+nU+ylKDkeN1D3Uk80x3Z2ldcNt+7CnAAJ291Aw2EZSNFOCVVQcYxkAA7+Nb1bw8arbSL4PGqevnAJwTl3wTqGpsjOAQN89K3DiZ+guf8v/AH/pQS269a2E+z+x7emfrpa5k426QeqV45HdYkMqgaS/8QAO5ABIzjeo/wAQ7cgl2maXxm7Vw+rzG+wz/DQNajfb9fxr1gfZ/fSub8Rv5GsbiKZi8kE6RmQ7F01jBON84yDVxec92TQyKtwhZo2UDS/UrgD5PnQdE5e2mA8cH8jTXXOPRX+4tvPst9/7zXR6DBrkPBuAqZbwzwISbqQqZI0YlDpwQWBONvPwrr9I10e+3vPjnxoFbh3CDHxGVli0RGBACihV1BgSNvHApkrArOfGgw6/bSrLDPZTzSRQtc28x1yIhUPG4GCVzsUby8KbHPu8ajX65jbqcq2Pbt4edBWcK43NPIM2kkUOMl5mXJJxpCIpP3vCujcv/uF95/Okvh8eIY8/MT/8g9KdOXxiEe9vxNBJ4rw9Z4ZIX+TIjI3uYYyPaM5pG4Zxq+4dGltcWclysemKCe3aPEi50xh43ZSj9Ad/9+hGqzjikrHpBOJoSceADgknyGPGg8ctX9xNEXubf4MxY6I9YchMLguw21Z1bewVb1hTWaCDxzhCXVvLBJ8mVCh9mrxHtHX6qSbDjnErGNLaexe6KDRFNbyRgSKoJXUjbqwVd+vT7ehk1A4khLQEDpISfZ6uQZP1kfbQaOXr24eHXdwrbuWOIw+vSmBjW42LZ1ZwABtVvS7JAbQ6lBa3zl0AJMPm8S4JMe5JXPd6rkZU3sFwrqGUhlIBVgQQQehB8QaBd9IPClubNom21EYPirDdSPccGue2/Er6JBHJZGdlAAlimQK4XYMwbdTtXZJ7ZXGGAI6/XUb9jQ/Rr+NAg8NeUxhpkjWTfUqNqABJwNR6nHWpiDpinL9jQ/Rj8az+xovo1+yg5tzFwT4TCYw/ZuCHjb5siklSfYdRHuqsXiXEQNBskd+hlE6iMnprII1Dz011z9jxdezX7Kx+xofo1oONXHKEwspEGJbmaVZZSCAC2sM2k52VQT796Zr23Z4HVd2MbKBnxKkAV0H9kRfRr9lZHCovo0+ygSvRtZPDHBHINLrHhhkHBA6ZHWugVoiskU5VVHuFb6ApFuR32/mP5mnk0j3Ozt7z+ZoNDtUeecqUGM620+7YnyqS34VCvwMw+2Qfk2d6CUScdfAGlOx5ijivr1bi4CDXH2YkfA6HOgHoNt8U3tjH4daWuFcEze3rywqyMYzGzojBsBg2nOce3FBotONrNxOMQz9pH8HfUEcldQJwSoOnVjHhnGK6xy/+4X3n865d+yinE45I4gkXYOpZEVV1EnAbGN+nh5V1HgDZhHvP50HvmFiLW4IJBEUhBBwQQpIIPgaTuUPSLYx2Nqs97F2oiQSa3JbVjfVnJzTlx+FntZ1QFmaKRVA8SykAD6zVNyhy6iWVss1vGJFjUOHRC2oDfUcHf6zQRPRfxAzW9y/aNKpu59DFmbud0qFLE4XfYU50qejzhUlvDcLJGY9V3O6A43RiuhlA6Ajw9lNVBT85ORw+7Kkhhby4IyDnQ2MEbj30t8v+kzhyWtusl7FrWKNX1MxOpVAOokZJzTRzZatLY3UaKWd4JVVR1ZmUgAbjcnbrWjlvhKx2luskSK6xRhwVXIYKM5x9fjQU/osuO1s5GLlwbmcqSWOV1ZGCd8eVWs1o1q7PCpaEnVLCu5Un5UkA8fnNGOuSy97Z4vo64VJb20iSxmMm4ndQcfIZ8qdieopnKCg0Wl6siqyEMrDKsOhHgRUk1Qy2bwOZrdSVYkzQj+IncyxDoJOpI6PnqDgm0sL5ZVDxsGQ9CPxB8iDsQdwRuBQScVmiigKKKwDQZooooCiiigwa0fAY/o0+6P0qRS+ed4BIUKzDBwXMbBB3jHq1fN1qVz50FubKP6NPuj9KgcVtE1QdxB64fwj5r+yqp/SHDJEWgWSQlZSp0jSDGglBc52Ugr7fMCtlxztAQw0SiVdRSOSMqS6jJx/KCrMR0VwTQMPwKP5ifdH6VkWSfMT7o/Sqi75uii7ESBy8qBwEXOARqJOSDjAY7Z+Sa0pz3AdOY7hVOglmiIC9rtFqPgX8PeM4yKC9+CJ8xfsH6VtSMAYAAHspefnqABW0TFWUOSI/kJojlLuM5ACypnqRvtTEDQZooooCiiigKKKKAoNFFAnW/PAVSZ4nXBcBlClWAd40wNZbvFAgz1YjwIrXDzMqzSMlrLiQhdiuZZlk+DkgGTSoBUqWOCQoOSMUx3HAo2MZ0qoRw+FAAYqSy6tskBz2gHzlBrKcAgDs4ghDsQzMI01FlOVYtjJIO+TvQUh55jGAYZgXJWEHR611dYWUYY6MOwGX0jGSDgVtn5vCMyGCbWpiGkGI5aZgmnUH0gqzDIJHiRkdbSTl2A9pmGE9rtKezTL75OvI72+++fOiPly2Vgy28AZcYIiQEadOnBxkY0rj+UeVAvwc8FGKzQyBnkdLdRo9YVkWHRnXgEFlyzYBzkdKl8O51SaURiKUb6HbMZCSZlQqcOSe9E41LkdN/K2fl63JkPYQ5m/fHs0PaePrNu/4dc/1rbFweJcaYol06dOEUY0Z0Y2206mxjpqPnQUl3zU43jgdkWZ4s6ox2hiWYyaAXGgK0XV8ZHQHao1xzygBIR9KmI5Kq2pZAzEDDjS40kYO65GxB2Y14LCHaTsotb/LfQmptivebGW2JG/gTWr4uW+rV8HgzgDPZR5wMYGdPTYfZQY4Hxj4QpPZtGVIBVip2ZVdTlSw3VgetWlaYbVV+SqrnrgAZwNI6eQAHurdQYIqvfl6A/4a52Od+ocyg/fJb3miig0fFG10hOz7qltI1ybB10Mo72yadtHyceFDctRGYyEAgq404HypQFkkJ66mUBfdnzNZooNF/wAqrLPHJ2kirGnZ9muw0ZJZQfJxpVs5yI1xg7mVJy1bs6OYkLIoVdttK5Chl6NpBIGoHGTjGaKKCGvI9qGjIjAWPJC5YgsdGC2TlgBGoCnKgDpsMX4FFFBmiiigKKKKAooooCiiigKKKKAooooMZrIoooCjNFFAUUUUH//Z"/>
          <p:cNvSpPr>
            <a:spLocks noChangeAspect="1" noChangeArrowheads="1"/>
          </p:cNvSpPr>
          <p:nvPr/>
        </p:nvSpPr>
        <p:spPr bwMode="auto">
          <a:xfrm>
            <a:off x="150813" y="-163513"/>
            <a:ext cx="274637" cy="27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fr-FR"/>
          </a:p>
        </p:txBody>
      </p:sp>
      <p:sp>
        <p:nvSpPr>
          <p:cNvPr id="23555" name="AutoShape 4" descr="data:image/jpeg;base64,/9j/4AAQSkZJRgABAQAAAQABAAD/2wCEAAkGBhQSERQUExQUFBUWGBgXFBgWGBgaHxgXFR8aFhcYFhceHyYfGBsjIBgXHzAgIycqLiwsFyMxNTAqNTIsLCkBCQoKBQUFDQUFDSkYEhgpKSkpKSkpKSkpKSkpKSkpKSkpKSkpKSkpKSkpKSkpKSkpKSkpKSkpKSkpKSkpKSkpKf/AABEIAHgAzQMBIgACEQEDEQH/xAAbAAACAgMBAAAAAAAAAAAAAAAABgQFAQMHAv/EAEIQAAIBAwIDBAQLBgYCAwAAAAECAwAEERIhBQYxEyJBUQcjYXEUFjJSU4GRkqGx0RUzQnLB8EOTouHi8WNkFyWy/8QAFAEBAAAAAAAAAAAAAAAAAAAAAP/EABQRAQAAAAAAAAAAAAAAAAAAAAD/2gAMAwEAAhEDEQA/AO4NSL/8mqZbiMRRjsWdcNcxB2KMEz2WC4U564PSno1SvyhAYZoTr0TSNLJ32yWZg5wfAZUbUHiPnS07Qx9susMEwFfGpn7IANp0nv8Ad2JwQR4GsPz5Yg4Nwg7rOdm2RSylicYAyjDJ8RjyqksPRwe3uXnlVkmk7QdmpRw4kEsbB+qacAaRkMSWODVtb8g2qpIhV2WWMRSa3ZsqGZ/lHfVqYnV1yB5UEqTjwe3aa1UTlSV0FuywVPfDl1zGRvkEZrSOZ/8A68XohdvUiXshgvuAcDwPXr5b+yvfxRi+Cva6pOzfIbS+lsNjIDKBhTjcAeJr1BynGkTRB7gqyCPvTykqqliCjasqw1dR4KB0FBUcJ9I0MiQtIMGYyBewLXCARhdRd1QFPlAEMox1O29WMPPlk6F1m7ukvnRIAUBUErlRqGXQbfOrVH6PbZQuDMGDvIX7V9btKFWTW+csGCKCPIV7veRLaWOGNhIFhTsk0yOpMeUOlyDlxlFO/iKDze8+WsWreR9Eiwns4pWHaM2gqrBdLEHqASdsddq93HPdmia2mwvrOqv/AITLHICMZyGkUY8z76JORrcrIoMyrI/a6VmkUJLq7TXEAfVMW3yviTWmT0c2jMxYSnVqyO1kxlyrOQM9WZFY+0UEmz52tJZlhSX1j/JVkdTuCwB1AYJAJAPgK0cW59tYe2GpnaISZVVbDPENTxrJjSXUEErvjfyNWDcsw/CfhIDCU41YYgMVBVSy+YU49oAz0qLPyPavI7sjEv2moa306p17OV1TOFdlJBI8zQeF5tjjgt5bhWiM2jZVkkVDJgKHkCLpzkDcCtPFucxBdmAxOVSLtZXCucAkqoRVQ6uhySVA86lcY5ItroRCZC3Yrpjw7KQvdOMg+aJv12rZxXlG3uSTKhYlUUnUw2iYyJ49QxznxoKq59JFsgZgJpEEUcwZInYFZjiMA/OOeh/oasrHm+CWUQqXEpLAxvGyMuhVfLBt1UhlwT1zWhPR9aBSuh9JjERHay7orFkDd7cqSdJ8M1v4VyqsNxLPq1l44ok1AlljiB2aQktIWYlix9g8KDRNz3aqZgTIHiZFKGJ9TtKSsYjXGXLEHGBnbPTeot96QIou31KxdADHGqyF29UJ27RdHqguTk5YDHntUhfRzZhnbs2Bc5JEso7wYyhlw3dZWJIPh0rbc8hWkmSyOScZbtZQx0p2O7htWCg0kZ38aC44VddrDHIRp1or4BzjUAcZwM9euKlVHt41iVY12CqAo3OFXAGM7mtVxxeNFdmbaNdTnBwAQSO90J26A53HmKCbWBWiO+VlVgdmAZc7ZBwf6ivS3SnHeXfONxvjr9njQbqK0m5XOMjfpuN/Hbfy3rcDQFFFFAUUVSTczBSRoOxI+UPCgu6KoG5rA/wz94fpWDzYPo/9Q/SgYKKX25rH0Z+9/tR8a/8Ax/6v+NAwUUvfGz/x/wCv/jVvw+77RA2MZztnPQ4oJVFFFAUUUUBRRRQFFFFAVg1D4pxDsU1Y1b43OKq/jM30X4n9KCNzByabm47btEQdk0RHYqWw4dT63UCV7wOhgRlfbVfc+j3WrAtbqSoAVLUCJdphkQGU7+uJBDbMCf4iKtzzQ30Y+9Xk81H6MfeP6UFTzJyvJNPbARJJGkQj1to7rHbXuwI0DLBQGDk4OnGa3N6OYtSaDGiBYgwWFA+Ys7wyA+qD5OsYbPsyc+7/AJnJkg9WNpCep+jlHl7amjmhvox9p/Sgo5fR9IZY8vC6aCrObdcoqrBGnZgudEpEZ9Zvj5uMAdAUbClr41nO8Y+9Xr41n6Mezc+H1UDJRVPw7jhlkCaANic5q4oCkK7PrG/mb86fTSDek62/mP50Hg14L46+7/usK3hWSPPptQYdtv6Uo8I5lihur1bi4VPWjsxI7bDBJ0DfA9g2pu7EDHlS1wfhJWa9kmiXQ0geNnRWymk5Kkg7DHSg88P40k/E/UzdrELfojErqDHOQSBnGN8eVda4AfUL72/M1y6HhjDiIlSLEJt9IdVVV1EsdwAN8EeHiK6hwA+oX3n8zQZ5lYizuSCQRDKQQcEEI2CDtg0m8r+kvh8dnbLNexiVYkWTUzM2oKNWo4OT5nJ99OnMMDPaXCICzNDIqgdSxVgAPeapuW7BILG0WeFVk0xRuCikiRsLgn3mgieiy/7a3uJA5kVrucoxZmyh0ldOScDB2FOlKno84XJBFcLLGYy11O6A43jbToYYJwCB7OnSmugp+cmI4fdkEgiCXBBIIOhsEEEYP10rcuek/h0dpbpJeRh1ijVwdZIYKA2Tg5OfHNNnNdo0tldRoCzvDIqqMbllIAGdt6h8BtFhtbSOWMBykcZGlThwhZs/dO9BWeii77WzkcMXDXNwVJJPdLbYyScfrTpSr6OeEy29tIkqGMm4ndQcfIZsqdvMU1UCh6TuLtbWLSIMvqVU8tTnSCfYM5+qkWHkKF1DXDTzTsO/IZXBDHc6ANlAOwroPpE4SLmzaJsjURgjqGG6n6iBXOLfjt7ErRPaCdo1wZI5VCEYJDOpGVOFztQTOWLqVZJ7SZzKYdJjkJ7xjk3AY+LDbf2UxEDH/dUPLHC5E7S4mYPNOQx0ZKqo+Qqt/Fjzq6JNBruISWjIGQr5OPLRIvj7WH21J059tayaz1/Cg96cV4HX7Kw3jXnB/Cgu+XV9eOvQ010ocuD16n2N+VN9Bgmka4Xvt/M2PD/v308muNcL5iiSW8W4uUVhdSaBLJghO7pCgn5I3+2gZGG/2fX+VAelnhXFlm4jP2UvaR9ihAVyy6s7kKNs1evxFQ3yZPqilP4hcGglFtv7/KtdzFqjcAZYqQPrBG9Yt75XbADj2tG6jp5sKWUjkv55lMssNtC3Z6Ym0tLIu765OoUbYx50DTAmlVDYzgDceQx1x7Pwpw5f/cL7z+dcwseHLbSnTJeOuCGjYSSqTsQwcjI/L2U98F4+qQgdlcnGdxBJjr7qBmIqDxKzZwgXHdkjc5z0Q6iBjNQ73mZY7We4McqrCjORIjJq0gsAM9c9KV+C8kvexJc39zcvJMBIscUzxRwhu8qoqkZIBHe86DoK16pb4chsEMOb26BYurMDKVU4GjXsTggnffvVL+Mn/r3f+Sf1oLg1Fu7cs0RGMI+o5/kdNvblxVNxjm8Q2lxOYZl7GMuO1TSGboo+tiKoOGej74XEk/ELi4nmkAkwkskaRau8EjRT0AIGTucfUA6CorNUfDbL4DBoD3VyNZK6vWuoboudiVG+5ya9fGX/ANa7/wAr/egzzOfUj+YeXkfwpI+AMXuD1EiKqEHqVDr4b4Grw2q0585nKWLyLDKjKyhO2TSCz91d9+nU+ylKDkeN1D3Uk80x3Z2ldcNt+7CnAAJ291Aw2EZSNFOCVVQcYxkAA7+Nb1bw8arbSL4PGqevnAJwTl3wTqGpsjOAQN89K3DiZ+guf8v/AH/pQS269a2E+z+x7emfrpa5k426QeqV45HdYkMqgaS/8QAO5ABIzjeo/wAQ7cgl2maXxm7Vw+rzG+wz/DQNajfb9fxr1gfZ/fSub8Rv5GsbiKZi8kE6RmQ7F01jBON84yDVxec92TQyKtwhZo2UDS/UrgD5PnQdE5e2mA8cH8jTXXOPRX+4tvPst9/7zXR6DBrkPBuAqZbwzwISbqQqZI0YlDpwQWBONvPwrr9I10e+3vPjnxoFbh3CDHxGVli0RGBACihV1BgSNvHApkrArOfGgw6/bSrLDPZTzSRQtc28x1yIhUPG4GCVzsUby8KbHPu8ajX65jbqcq2Pbt4edBWcK43NPIM2kkUOMl5mXJJxpCIpP3vCujcv/uF95/Okvh8eIY8/MT/8g9KdOXxiEe9vxNBJ4rw9Z4ZIX+TIjI3uYYyPaM5pG4Zxq+4dGltcWclysemKCe3aPEi50xh43ZSj9Ad/9+hGqzjikrHpBOJoSceADgknyGPGg8ctX9xNEXubf4MxY6I9YchMLguw21Z1bewVb1hTWaCDxzhCXVvLBJ8mVCh9mrxHtHX6qSbDjnErGNLaexe6KDRFNbyRgSKoJXUjbqwVd+vT7ehk1A4khLQEDpISfZ6uQZP1kfbQaOXr24eHXdwrbuWOIw+vSmBjW42LZ1ZwABtVvS7JAbQ6lBa3zl0AJMPm8S4JMe5JXPd6rkZU3sFwrqGUhlIBVgQQQehB8QaBd9IPClubNom21EYPirDdSPccGue2/Er6JBHJZGdlAAlimQK4XYMwbdTtXZJ7ZXGGAI6/XUb9jQ/Rr+NAg8NeUxhpkjWTfUqNqABJwNR6nHWpiDpinL9jQ/Rj8az+xovo1+yg5tzFwT4TCYw/ZuCHjb5siklSfYdRHuqsXiXEQNBskd+hlE6iMnprII1Dz011z9jxdezX7Kx+xofo1oONXHKEwspEGJbmaVZZSCAC2sM2k52VQT796Zr23Z4HVd2MbKBnxKkAV0H9kRfRr9lZHCovo0+ygSvRtZPDHBHINLrHhhkHBA6ZHWugVoiskU5VVHuFb6ApFuR32/mP5mnk0j3Ozt7z+ZoNDtUeecqUGM620+7YnyqS34VCvwMw+2Qfk2d6CUScdfAGlOx5ijivr1bi4CDXH2YkfA6HOgHoNt8U3tjH4daWuFcEze3rywqyMYzGzojBsBg2nOce3FBotONrNxOMQz9pH8HfUEcldQJwSoOnVjHhnGK6xy/+4X3n865d+yinE45I4gkXYOpZEVV1EnAbGN+nh5V1HgDZhHvP50HvmFiLW4IJBEUhBBwQQpIIPgaTuUPSLYx2Nqs97F2oiQSa3JbVjfVnJzTlx+FntZ1QFmaKRVA8SykAD6zVNyhy6iWVss1vGJFjUOHRC2oDfUcHf6zQRPRfxAzW9y/aNKpu59DFmbud0qFLE4XfYU50qejzhUlvDcLJGY9V3O6A43RiuhlA6Ajw9lNVBT85ORw+7Kkhhby4IyDnQ2MEbj30t8v+kzhyWtusl7FrWKNX1MxOpVAOokZJzTRzZatLY3UaKWd4JVVR1ZmUgAbjcnbrWjlvhKx2luskSK6xRhwVXIYKM5x9fjQU/osuO1s5GLlwbmcqSWOV1ZGCd8eVWs1o1q7PCpaEnVLCu5Un5UkA8fnNGOuSy97Z4vo64VJb20iSxmMm4ndQcfIZ8qdieopnKCg0Wl6siqyEMrDKsOhHgRUk1Qy2bwOZrdSVYkzQj+IncyxDoJOpI6PnqDgm0sL5ZVDxsGQ9CPxB8iDsQdwRuBQScVmiigKKKwDQZooooCiiigwa0fAY/o0+6P0qRS+ed4BIUKzDBwXMbBB3jHq1fN1qVz50FubKP6NPuj9KgcVtE1QdxB64fwj5r+yqp/SHDJEWgWSQlZSp0jSDGglBc52Ugr7fMCtlxztAQw0SiVdRSOSMqS6jJx/KCrMR0VwTQMPwKP5ifdH6VkWSfMT7o/Sqi75uii7ESBy8qBwEXOARqJOSDjAY7Z+Sa0pz3AdOY7hVOglmiIC9rtFqPgX8PeM4yKC9+CJ8xfsH6VtSMAYAAHspefnqABW0TFWUOSI/kJojlLuM5ACypnqRvtTEDQZooooCiiigKKKKAoNFFAnW/PAVSZ4nXBcBlClWAd40wNZbvFAgz1YjwIrXDzMqzSMlrLiQhdiuZZlk+DkgGTSoBUqWOCQoOSMUx3HAo2MZ0qoRw+FAAYqSy6tskBz2gHzlBrKcAgDs4ghDsQzMI01FlOVYtjJIO+TvQUh55jGAYZgXJWEHR611dYWUYY6MOwGX0jGSDgVtn5vCMyGCbWpiGkGI5aZgmnUH0gqzDIJHiRkdbSTl2A9pmGE9rtKezTL75OvI72+++fOiPly2Vgy28AZcYIiQEadOnBxkY0rj+UeVAvwc8FGKzQyBnkdLdRo9YVkWHRnXgEFlyzYBzkdKl8O51SaURiKUb6HbMZCSZlQqcOSe9E41LkdN/K2fl63JkPYQ5m/fHs0PaePrNu/4dc/1rbFweJcaYol06dOEUY0Z0Y2206mxjpqPnQUl3zU43jgdkWZ4s6ox2hiWYyaAXGgK0XV8ZHQHao1xzygBIR9KmI5Kq2pZAzEDDjS40kYO65GxB2Y14LCHaTsotb/LfQmptivebGW2JG/gTWr4uW+rV8HgzgDPZR5wMYGdPTYfZQY4Hxj4QpPZtGVIBVip2ZVdTlSw3VgetWlaYbVV+SqrnrgAZwNI6eQAHurdQYIqvfl6A/4a52Od+ocyg/fJb3miig0fFG10hOz7qltI1ybB10Mo72yadtHyceFDctRGYyEAgq404HypQFkkJ66mUBfdnzNZooNF/wAqrLPHJ2kirGnZ9muw0ZJZQfJxpVs5yI1xg7mVJy1bs6OYkLIoVdttK5Chl6NpBIGoHGTjGaKKCGvI9qGjIjAWPJC5YgsdGC2TlgBGoCnKgDpsMX4FFFBmiiigKKKKAooooCiiigKKKKAooooMZrIoooCjNFFAUUUUH//Z"/>
          <p:cNvSpPr>
            <a:spLocks noChangeAspect="1" noChangeArrowheads="1"/>
          </p:cNvSpPr>
          <p:nvPr/>
        </p:nvSpPr>
        <p:spPr bwMode="auto">
          <a:xfrm>
            <a:off x="150813" y="-163513"/>
            <a:ext cx="274637" cy="27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425450" y="508000"/>
            <a:ext cx="5114925" cy="201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>
              <a:lnSpc>
                <a:spcPct val="95000"/>
              </a:lnSpc>
              <a:defRPr/>
            </a:pPr>
            <a:r>
              <a:rPr lang="en-US" sz="3200" b="1" dirty="0">
                <a:solidFill>
                  <a:srgbClr val="FFFF00"/>
                </a:solidFill>
              </a:rPr>
              <a:t>Q. Fatty Acids are amphipathic molecules. Why?</a:t>
            </a:r>
          </a:p>
        </p:txBody>
      </p:sp>
      <p:sp>
        <p:nvSpPr>
          <p:cNvPr id="10" name="Flowchart: Delay 9"/>
          <p:cNvSpPr/>
          <p:nvPr/>
        </p:nvSpPr>
        <p:spPr>
          <a:xfrm>
            <a:off x="3132138" y="4292600"/>
            <a:ext cx="5654675" cy="2170113"/>
          </a:xfrm>
          <a:prstGeom prst="flowChartDela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just">
              <a:defRPr/>
            </a:pPr>
            <a:r>
              <a:rPr lang="en-US" sz="2700" b="1" dirty="0">
                <a:solidFill>
                  <a:schemeClr val="tx1"/>
                </a:solidFill>
              </a:rPr>
              <a:t>A. Because they have both polar(hydrophilic) and non-polar(hydrophobic) portions in their struc</a:t>
            </a:r>
            <a:r>
              <a:rPr lang="en-US" sz="2800" b="1" dirty="0">
                <a:solidFill>
                  <a:schemeClr val="tx1"/>
                </a:solidFill>
              </a:rPr>
              <a:t>ture</a:t>
            </a:r>
          </a:p>
        </p:txBody>
      </p:sp>
      <p:sp>
        <p:nvSpPr>
          <p:cNvPr id="23558" name="Flèche courbée vers la droite 1"/>
          <p:cNvSpPr>
            <a:spLocks noChangeArrowheads="1"/>
          </p:cNvSpPr>
          <p:nvPr/>
        </p:nvSpPr>
        <p:spPr bwMode="auto">
          <a:xfrm rot="-724660">
            <a:off x="3251200" y="2640013"/>
            <a:ext cx="1289050" cy="1622425"/>
          </a:xfrm>
          <a:prstGeom prst="curvedRightArrow">
            <a:avLst>
              <a:gd name="adj1" fmla="val 25003"/>
              <a:gd name="adj2" fmla="val 50013"/>
              <a:gd name="adj3" fmla="val 25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8036" y="15557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Exercice 10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42729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69212"/>
            <a:ext cx="468052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395536" y="276758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Exercice 11: Soit </a:t>
            </a:r>
            <a:r>
              <a:rPr lang="fr-FR" sz="2000" b="1" dirty="0" smtClean="0"/>
              <a:t>le composé </a:t>
            </a:r>
            <a:r>
              <a:rPr lang="fr-FR" sz="2000" b="1" dirty="0" smtClean="0"/>
              <a:t>ci-dessous:</a:t>
            </a:r>
            <a:endParaRPr lang="fr-FR" sz="2000" b="1" dirty="0" smtClean="0"/>
          </a:p>
          <a:p>
            <a:r>
              <a:rPr lang="fr-FR" sz="2000" b="1" dirty="0" smtClean="0"/>
              <a:t>1- Donnez  son nom</a:t>
            </a:r>
          </a:p>
          <a:p>
            <a:r>
              <a:rPr lang="fr-FR" sz="2000" b="1" dirty="0" smtClean="0"/>
              <a:t>2- A quelle classe appartient-il?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5536" y="403721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Réponse:</a:t>
            </a:r>
          </a:p>
          <a:p>
            <a:r>
              <a:rPr lang="fr-FR" b="1" dirty="0" smtClean="0"/>
              <a:t>1- palmityl,2-oleyl, 3stéaryl glycérol</a:t>
            </a:r>
            <a:endParaRPr lang="fr-FR" b="1" dirty="0"/>
          </a:p>
          <a:p>
            <a:r>
              <a:rPr lang="fr-FR" b="1" dirty="0" smtClean="0"/>
              <a:t>2- Lipides simples</a:t>
            </a:r>
          </a:p>
        </p:txBody>
      </p:sp>
    </p:spTree>
    <p:extLst>
      <p:ext uri="{BB962C8B-B14F-4D97-AF65-F5344CB8AC3E}">
        <p14:creationId xmlns:p14="http://schemas.microsoft.com/office/powerpoint/2010/main" val="35355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256490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Donnez son nom commun, son nom chimique et son oméga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9498" y="260648"/>
            <a:ext cx="5022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Exercice 12: Soit </a:t>
            </a:r>
            <a:r>
              <a:rPr lang="fr-FR" sz="2400" b="1" dirty="0" smtClean="0"/>
              <a:t>l’acide gras suivant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22313"/>
            <a:ext cx="5525217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95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Imag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81112"/>
            <a:ext cx="46672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691" y="1432217"/>
            <a:ext cx="424815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18092"/>
            <a:ext cx="49434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11" y="3386137"/>
            <a:ext cx="35528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99" y="4437112"/>
            <a:ext cx="50863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7687" y="260648"/>
            <a:ext cx="86341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13: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Déterminer les différents composants (acides gras saturés ou insaturés, glycérol, phosphate…)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présents dans les lipides suivants : Classer-les par catégories structurales (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acylglycérols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phosphoglycérides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sphingomyéline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…)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2105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3848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564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56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800600" y="4038600"/>
            <a:ext cx="342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6000" b="1">
                <a:latin typeface="Comic Sans MS" pitchFamily="66" charset="0"/>
              </a:rPr>
              <a:t>FIN…</a:t>
            </a:r>
          </a:p>
        </p:txBody>
      </p:sp>
      <p:pic>
        <p:nvPicPr>
          <p:cNvPr id="15363" name="Picture 3" descr="C:\Users\PC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63" y="1646238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11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552" y="2204864"/>
            <a:ext cx="81556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fr-FR" sz="3600" b="1" dirty="0">
                <a:solidFill>
                  <a:srgbClr val="000099"/>
                </a:solidFill>
                <a:latin typeface="Arial" charset="0"/>
                <a:cs typeface="Arial" charset="0"/>
              </a:rPr>
              <a:t>Exercices de révision sur les lipides</a:t>
            </a:r>
            <a:endParaRPr lang="fr-FR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  <a:sym typeface="Wingdings" pitchFamily="2" charset="2"/>
              </a:rPr>
              <a:t></a:t>
            </a:r>
            <a:r>
              <a:rPr lang="fr-FR" dirty="0">
                <a:latin typeface="Arial" charset="0"/>
                <a:cs typeface="Arial" charset="0"/>
              </a:rPr>
              <a:t> </a:t>
            </a:r>
            <a:r>
              <a:rPr lang="fr-FR" b="1" u="sng" dirty="0">
                <a:latin typeface="Arial" charset="0"/>
                <a:cs typeface="Arial" charset="0"/>
              </a:rPr>
              <a:t>Exercice </a:t>
            </a:r>
            <a:r>
              <a:rPr lang="fr-FR" b="1" u="sng" dirty="0" smtClean="0">
                <a:latin typeface="Arial" charset="0"/>
                <a:cs typeface="Arial" charset="0"/>
              </a:rPr>
              <a:t>1</a:t>
            </a:r>
            <a:r>
              <a:rPr lang="fr-FR" b="1" dirty="0">
                <a:latin typeface="Arial" charset="0"/>
                <a:cs typeface="Arial" charset="0"/>
              </a:rPr>
              <a:t> :</a:t>
            </a:r>
            <a:r>
              <a:rPr lang="fr-FR" dirty="0">
                <a:latin typeface="Arial" charset="0"/>
                <a:cs typeface="Arial" charset="0"/>
              </a:rPr>
              <a:t> Quel est le rôle essentiel des lipides </a:t>
            </a:r>
            <a:br>
              <a:rPr lang="fr-FR" dirty="0">
                <a:latin typeface="Arial" charset="0"/>
                <a:cs typeface="Arial" charset="0"/>
              </a:rPr>
            </a:br>
            <a:endParaRPr lang="fr-FR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fr-FR" dirty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4582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  <a:sym typeface="Wingdings" pitchFamily="2" charset="2"/>
              </a:rPr>
              <a:t></a:t>
            </a:r>
            <a:r>
              <a:rPr lang="fr-FR" dirty="0">
                <a:latin typeface="Arial" charset="0"/>
                <a:cs typeface="Arial" charset="0"/>
              </a:rPr>
              <a:t> </a:t>
            </a:r>
            <a:r>
              <a:rPr lang="fr-FR" b="1" u="sng" dirty="0">
                <a:latin typeface="Arial" charset="0"/>
                <a:cs typeface="Arial" charset="0"/>
              </a:rPr>
              <a:t>Exercice </a:t>
            </a:r>
            <a:r>
              <a:rPr lang="fr-FR" b="1" u="sng" dirty="0" smtClean="0">
                <a:latin typeface="Arial" charset="0"/>
                <a:cs typeface="Arial" charset="0"/>
              </a:rPr>
              <a:t>2</a:t>
            </a:r>
            <a:r>
              <a:rPr lang="fr-FR" b="1" dirty="0">
                <a:latin typeface="Arial" charset="0"/>
                <a:cs typeface="Arial" charset="0"/>
              </a:rPr>
              <a:t> :</a:t>
            </a:r>
            <a:r>
              <a:rPr lang="fr-FR" dirty="0">
                <a:latin typeface="Arial" charset="0"/>
                <a:cs typeface="Arial" charset="0"/>
              </a:rPr>
              <a:t> Entourer les réponses exactes :</a:t>
            </a:r>
            <a:endParaRPr lang="fr-FR" dirty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fr-FR" dirty="0">
                <a:latin typeface="Arial" charset="0"/>
                <a:cs typeface="Arial" charset="0"/>
              </a:rPr>
              <a:t>les molécules de lipides sont constituées des atomes suivants : carbone, hydrogène, oxygène, azote</a:t>
            </a:r>
            <a:br>
              <a:rPr lang="fr-FR" dirty="0">
                <a:latin typeface="Arial" charset="0"/>
                <a:cs typeface="Arial" charset="0"/>
              </a:rPr>
            </a:br>
            <a:endParaRPr lang="fr-FR" dirty="0"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fr-FR" sz="200" dirty="0">
                <a:latin typeface="Arial" charset="0"/>
                <a:cs typeface="Arial" charset="0"/>
              </a:rPr>
              <a:t/>
            </a:r>
            <a:br>
              <a:rPr lang="fr-FR" sz="200" dirty="0">
                <a:latin typeface="Arial" charset="0"/>
                <a:cs typeface="Arial" charset="0"/>
              </a:rPr>
            </a:br>
            <a:r>
              <a:rPr lang="fr-FR" dirty="0">
                <a:latin typeface="Arial" charset="0"/>
                <a:cs typeface="Arial" charset="0"/>
              </a:rPr>
              <a:t>* la molécule d’alcool entrant le plus souvent dans la constituant d’une molécule de lipide est : le glycérol, le cholestérol</a:t>
            </a:r>
            <a:br>
              <a:rPr lang="fr-FR" dirty="0">
                <a:latin typeface="Arial" charset="0"/>
                <a:cs typeface="Arial" charset="0"/>
              </a:rPr>
            </a:br>
            <a:endParaRPr lang="fr-FR" dirty="0"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fr-FR" sz="200" dirty="0">
                <a:latin typeface="Arial" charset="0"/>
                <a:cs typeface="Arial" charset="0"/>
              </a:rPr>
              <a:t/>
            </a:r>
            <a:br>
              <a:rPr lang="fr-FR" sz="200" dirty="0">
                <a:latin typeface="Arial" charset="0"/>
                <a:cs typeface="Arial" charset="0"/>
              </a:rPr>
            </a:br>
            <a:r>
              <a:rPr lang="fr-FR" dirty="0">
                <a:latin typeface="Arial" charset="0"/>
                <a:cs typeface="Arial" charset="0"/>
              </a:rPr>
              <a:t>* 1 gramme de lipides libère une quantité d’énergie égale à : 30kJ, 17kJ, 38kJ</a:t>
            </a:r>
            <a:endParaRPr lang="fr-FR" dirty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fr-FR" dirty="0"/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1524000" y="2819400"/>
            <a:ext cx="43434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6019800" y="3886200"/>
            <a:ext cx="1524000" cy="6096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1905000" y="5486400"/>
            <a:ext cx="914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36567" y="1147069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énergétique, </a:t>
            </a:r>
            <a:r>
              <a:rPr lang="fr-F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structural</a:t>
            </a:r>
            <a:endParaRPr lang="fr-FR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79882" name="Picture 10" descr="C:\WINDOWS\Bureau\fond de page et gif\gif\11TEETH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19800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2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  <p:bldP spid="79878" grpId="0" animBg="1"/>
      <p:bldP spid="79879" grpId="0" animBg="1"/>
      <p:bldP spid="798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  <a:sym typeface="Wingdings" pitchFamily="2" charset="2"/>
              </a:rPr>
              <a:t></a:t>
            </a:r>
            <a:r>
              <a:rPr lang="fr-FR" dirty="0">
                <a:latin typeface="Arial" charset="0"/>
                <a:cs typeface="Arial" charset="0"/>
              </a:rPr>
              <a:t> </a:t>
            </a:r>
            <a:r>
              <a:rPr lang="fr-FR" b="1" u="sng" dirty="0">
                <a:latin typeface="Arial" charset="0"/>
                <a:cs typeface="Arial" charset="0"/>
              </a:rPr>
              <a:t>Exercice </a:t>
            </a:r>
            <a:r>
              <a:rPr lang="fr-FR" b="1" u="sng" dirty="0" smtClean="0">
                <a:latin typeface="Arial" charset="0"/>
                <a:cs typeface="Arial" charset="0"/>
              </a:rPr>
              <a:t>3</a:t>
            </a:r>
            <a:r>
              <a:rPr lang="fr-FR" b="1" dirty="0">
                <a:latin typeface="Arial" charset="0"/>
                <a:cs typeface="Arial" charset="0"/>
              </a:rPr>
              <a:t> :</a:t>
            </a:r>
            <a:r>
              <a:rPr lang="fr-FR" dirty="0">
                <a:latin typeface="Arial" charset="0"/>
                <a:cs typeface="Arial" charset="0"/>
              </a:rPr>
              <a:t> Quel est le rôle des triglycérides</a:t>
            </a:r>
            <a:endParaRPr lang="fr-FR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458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  <a:sym typeface="Wingdings" pitchFamily="2" charset="2"/>
              </a:rPr>
              <a:t></a:t>
            </a:r>
            <a:r>
              <a:rPr lang="fr-FR" dirty="0">
                <a:latin typeface="Arial" charset="0"/>
                <a:cs typeface="Arial" charset="0"/>
              </a:rPr>
              <a:t> </a:t>
            </a:r>
            <a:r>
              <a:rPr lang="fr-FR" b="1" u="sng" dirty="0">
                <a:latin typeface="Arial" charset="0"/>
                <a:cs typeface="Arial" charset="0"/>
              </a:rPr>
              <a:t>Exercice </a:t>
            </a:r>
            <a:r>
              <a:rPr lang="fr-FR" b="1" u="sng" dirty="0" smtClean="0">
                <a:latin typeface="Arial" charset="0"/>
                <a:cs typeface="Arial" charset="0"/>
              </a:rPr>
              <a:t>4</a:t>
            </a:r>
            <a:r>
              <a:rPr lang="fr-FR" b="1" dirty="0">
                <a:latin typeface="Arial" charset="0"/>
                <a:cs typeface="Arial" charset="0"/>
              </a:rPr>
              <a:t> :</a:t>
            </a:r>
            <a:r>
              <a:rPr lang="fr-FR" dirty="0">
                <a:latin typeface="Arial" charset="0"/>
                <a:cs typeface="Arial" charset="0"/>
              </a:rPr>
              <a:t> Relier à chaque acide gras une constitution de chaîne carbonée lui correspondant :</a:t>
            </a:r>
            <a:endParaRPr lang="fr-FR" dirty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 -acides gras saturé chaîne :</a:t>
            </a:r>
          </a:p>
          <a:p>
            <a:pPr algn="l" eaLnBrk="1" hangingPunct="1">
              <a:spcBef>
                <a:spcPct val="50000"/>
              </a:spcBef>
            </a:pPr>
            <a:endParaRPr lang="fr-FR" b="1" dirty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fr-FR" dirty="0">
                <a:latin typeface="Arial" charset="0"/>
                <a:cs typeface="Arial" charset="0"/>
              </a:rPr>
              <a:t>acide gras mono-insaturé : 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endParaRPr lang="fr-FR" b="1" dirty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- acide gras poly insaturé (essentiel) :</a:t>
            </a:r>
            <a:endParaRPr lang="fr-FR" b="1" dirty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fr-FR" b="1" dirty="0">
              <a:latin typeface="Arial" charset="0"/>
              <a:cs typeface="Arial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  <a:latin typeface="Arial" charset="0"/>
                <a:cs typeface="Arial" charset="0"/>
              </a:rPr>
              <a:t>réserve </a:t>
            </a:r>
            <a:r>
              <a:rPr lang="fr-FR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énergétique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228600" y="3048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  <a:latin typeface="Arial" charset="0"/>
                <a:cs typeface="Arial" charset="0"/>
              </a:rPr>
              <a:t>chaîne carbonée sans double liaison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  <a:latin typeface="Arial" charset="0"/>
                <a:cs typeface="Arial" charset="0"/>
              </a:rPr>
              <a:t>chaîne carbonée avec une double liaison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81000" y="5334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  <a:latin typeface="Arial" charset="0"/>
                <a:cs typeface="Arial" charset="0"/>
              </a:rPr>
              <a:t>carbonée à plusieurs doubles liaisons</a:t>
            </a:r>
          </a:p>
        </p:txBody>
      </p:sp>
      <p:pic>
        <p:nvPicPr>
          <p:cNvPr id="80905" name="Picture 9" descr="C:\WINDOWS\Bureau\fond de page et gif\gif\11TEETH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19800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36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utoUpdateAnimBg="0"/>
      <p:bldP spid="80902" grpId="0" autoUpdateAnimBg="0"/>
      <p:bldP spid="80903" grpId="0" autoUpdateAnimBg="0"/>
      <p:bldP spid="809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304800"/>
            <a:ext cx="83534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dirty="0">
                <a:latin typeface="Arial" charset="0"/>
                <a:cs typeface="Arial" charset="0"/>
                <a:sym typeface="Wingdings" pitchFamily="2" charset="2"/>
              </a:rPr>
              <a:t></a:t>
            </a:r>
            <a:r>
              <a:rPr lang="fr-FR" dirty="0">
                <a:latin typeface="Arial" charset="0"/>
                <a:cs typeface="Arial" charset="0"/>
              </a:rPr>
              <a:t> </a:t>
            </a:r>
            <a:r>
              <a:rPr lang="fr-FR" b="1" u="sng" dirty="0">
                <a:latin typeface="Arial" charset="0"/>
                <a:cs typeface="Arial" charset="0"/>
              </a:rPr>
              <a:t>Exercice </a:t>
            </a:r>
            <a:r>
              <a:rPr lang="fr-FR" b="1" u="sng" dirty="0" smtClean="0">
                <a:latin typeface="Arial" charset="0"/>
                <a:cs typeface="Arial" charset="0"/>
              </a:rPr>
              <a:t>5</a:t>
            </a:r>
            <a:r>
              <a:rPr lang="fr-FR" b="1" dirty="0">
                <a:latin typeface="Arial" charset="0"/>
                <a:cs typeface="Arial" charset="0"/>
              </a:rPr>
              <a:t> :</a:t>
            </a:r>
            <a:r>
              <a:rPr lang="fr-FR" dirty="0">
                <a:latin typeface="Arial" charset="0"/>
                <a:cs typeface="Arial" charset="0"/>
              </a:rPr>
              <a:t> Expliquer la notion d’acides gras essentiel, donner leur rôle, les nommer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153400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fr-FR" b="1" dirty="0">
                <a:latin typeface="Arial" charset="0"/>
                <a:cs typeface="Times New Roman" pitchFamily="18" charset="0"/>
              </a:rPr>
              <a:t>acides gras non fabriqués par l’organisme qui doivent être </a:t>
            </a:r>
            <a:r>
              <a:rPr lang="fr-FR" b="1" dirty="0" smtClean="0">
                <a:latin typeface="Arial" charset="0"/>
                <a:cs typeface="Times New Roman" pitchFamily="18" charset="0"/>
              </a:rPr>
              <a:t>apportés par </a:t>
            </a:r>
            <a:r>
              <a:rPr lang="fr-FR" b="1" dirty="0">
                <a:latin typeface="Arial" charset="0"/>
                <a:cs typeface="Times New Roman" pitchFamily="18" charset="0"/>
              </a:rPr>
              <a:t>l’alimentation</a:t>
            </a:r>
            <a:br>
              <a:rPr lang="fr-FR" b="1" dirty="0">
                <a:latin typeface="Arial" charset="0"/>
                <a:cs typeface="Times New Roman" pitchFamily="18" charset="0"/>
              </a:rPr>
            </a:br>
            <a: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</a:br>
            <a: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participent au bon fonctionnement du système nerveux</a:t>
            </a:r>
            <a:b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</a:br>
            <a: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</a:br>
            <a:r>
              <a:rPr lang="fr-F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oméga 6 et oméga 3</a:t>
            </a:r>
          </a:p>
          <a:p>
            <a:pPr algn="l" eaLnBrk="1" hangingPunct="1">
              <a:spcBef>
                <a:spcPct val="20000"/>
              </a:spcBef>
            </a:pPr>
            <a:endParaRPr lang="fr-FR" b="1" dirty="0">
              <a:latin typeface="Arial" charset="0"/>
            </a:endParaRPr>
          </a:p>
        </p:txBody>
      </p:sp>
      <p:pic>
        <p:nvPicPr>
          <p:cNvPr id="81925" name="Picture 5" descr="C:\WINDOWS\Bureau\fond de page et gif\gif\11TEETH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19800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8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acides_gr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92899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81534" y="188640"/>
            <a:ext cx="8538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Exercice 6: Soit </a:t>
            </a:r>
            <a:r>
              <a:rPr lang="fr-FR" sz="2400" b="1" dirty="0" smtClean="0"/>
              <a:t>les acides gras indiqués dans la figure ci-dessous. </a:t>
            </a:r>
          </a:p>
          <a:p>
            <a:r>
              <a:rPr lang="fr-FR" sz="2400" b="1" dirty="0" smtClean="0"/>
              <a:t>1/ Donnez leurs formules bruts</a:t>
            </a:r>
          </a:p>
          <a:p>
            <a:r>
              <a:rPr lang="fr-FR" sz="2400" b="1" dirty="0" smtClean="0"/>
              <a:t>2/ De quelle classe appartiennent – ils? </a:t>
            </a:r>
          </a:p>
        </p:txBody>
      </p:sp>
    </p:spTree>
    <p:extLst>
      <p:ext uri="{BB962C8B-B14F-4D97-AF65-F5344CB8AC3E}">
        <p14:creationId xmlns:p14="http://schemas.microsoft.com/office/powerpoint/2010/main" val="19054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817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Exercice 7: </a:t>
            </a:r>
            <a:r>
              <a:rPr lang="fr-FR" b="1" dirty="0" smtClean="0"/>
              <a:t>Complétez le tableau suivant: </a:t>
            </a:r>
            <a:endParaRPr lang="fr-FR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47137"/>
              </p:ext>
            </p:extLst>
          </p:nvPr>
        </p:nvGraphicFramePr>
        <p:xfrm>
          <a:off x="107503" y="582991"/>
          <a:ext cx="8928994" cy="5075811"/>
        </p:xfrm>
        <a:graphic>
          <a:graphicData uri="http://schemas.openxmlformats.org/drawingml/2006/table">
            <a:tbl>
              <a:tblPr firstRow="1" firstCol="1" bandRow="1"/>
              <a:tblGrid>
                <a:gridCol w="725933"/>
                <a:gridCol w="354188"/>
                <a:gridCol w="1584176"/>
                <a:gridCol w="1944216"/>
                <a:gridCol w="1008112"/>
                <a:gridCol w="1512168"/>
                <a:gridCol w="648072"/>
                <a:gridCol w="1152129"/>
              </a:tblGrid>
              <a:tr h="250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N.C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Nom courant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Nom chimique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Formule brut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Formule développée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Oméga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Source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fr-FR" sz="12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Saturés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Butyrique 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Butanoïque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</a:t>
                      </a:r>
                      <a:r>
                        <a:rPr lang="fr-FR" sz="1200" b="1" baseline="-25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-(CH</a:t>
                      </a:r>
                      <a:r>
                        <a:rPr lang="fr-FR" sz="1200" b="1" baseline="-25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fr-FR" sz="1200" b="1" baseline="-25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-COOH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Beurre 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Caproique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Hexanoïque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fr-FR" sz="1400" b="1" kern="1200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:0</a:t>
                      </a:r>
                      <a:endParaRPr lang="fr-FR" sz="1400" dirty="0" smtClean="0">
                        <a:effectLst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Beurre</a:t>
                      </a:r>
                      <a:r>
                        <a:rPr lang="fr-FR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Caprylique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Octanoïque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Noix de coco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Caprique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Décanoïque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Huile de palme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Laurique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Dodécanoïque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Noix de coco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Myristique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Tetradécanoïque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Huile de muscade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Palmitique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Huile de palme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Stéarique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Octa-décanoïque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Beurre de Karité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Beurre de Cacao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Arachidique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Icosanoïque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insaturés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Palmitoléique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Hexadécéno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ï</a:t>
                      </a:r>
                      <a:r>
                        <a:rPr lang="fr-FR" sz="14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fr-FR" sz="1400" dirty="0" smtClean="0"/>
                        <a:t>∆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Oléique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Octadécénoïque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fr-FR" sz="1400" dirty="0" smtClean="0"/>
                        <a:t>∆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Huile d’olive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2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Poly-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insaturés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linoléique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Octadécadiénoique</a:t>
                      </a:r>
                      <a:endParaRPr lang="fr-F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fr-FR" sz="1400" dirty="0" smtClean="0"/>
                        <a:t>∆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9,12</a:t>
                      </a:r>
                    </a:p>
                    <a:p>
                      <a:endParaRPr lang="fr-F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Huile de tournesol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</a:t>
                      </a:r>
                      <a:r>
                        <a:rPr lang="el-GR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α-</a:t>
                      </a:r>
                      <a:r>
                        <a:rPr lang="fr-FR" sz="14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linolénique</a:t>
                      </a:r>
                      <a:r>
                        <a:rPr lang="fr-FR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(ALA)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fr-F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Octadécatriénoique</a:t>
                      </a:r>
                      <a:endParaRPr lang="fr-F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fr-FR" sz="1400" dirty="0" smtClean="0"/>
                        <a:t>∆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9,12,15</a:t>
                      </a:r>
                    </a:p>
                    <a:p>
                      <a:endParaRPr lang="fr-F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Huile de lin</a:t>
                      </a: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Arachidonique</a:t>
                      </a:r>
                      <a:endParaRPr lang="fr-F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Icosatétraénoique</a:t>
                      </a:r>
                      <a:endParaRPr lang="fr-F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r>
                        <a:rPr lang="fr-FR" sz="1400" dirty="0" smtClean="0"/>
                        <a:t>∆</a:t>
                      </a:r>
                      <a:r>
                        <a:rPr lang="fr-FR" sz="1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5,8,11,14</a:t>
                      </a:r>
                      <a:endParaRPr lang="fr-FR" sz="14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71600" y="55172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57200" y="274638"/>
            <a:ext cx="685323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2400" b="1" dirty="0" err="1" smtClean="0"/>
              <a:t>Exercice</a:t>
            </a:r>
            <a:r>
              <a:rPr lang="en-US" sz="2400" b="1" dirty="0" smtClean="0"/>
              <a:t> 8</a:t>
            </a:r>
            <a:endParaRPr lang="en-US" sz="2400" b="1" dirty="0"/>
          </a:p>
          <a:p>
            <a:pPr algn="ctr">
              <a:lnSpc>
                <a:spcPct val="95000"/>
              </a:lnSpc>
              <a:defRPr/>
            </a:pP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323850" y="274638"/>
            <a:ext cx="4464050" cy="3370262"/>
          </a:xfrm>
          <a:prstGeom prst="irregularSeal2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lnSpc>
                <a:spcPct val="950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</a:rPr>
              <a:t>Q. What are essential fatty acids?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10-Point Star 6"/>
          <p:cNvSpPr/>
          <p:nvPr/>
        </p:nvSpPr>
        <p:spPr>
          <a:xfrm>
            <a:off x="3708400" y="2565400"/>
            <a:ext cx="5068888" cy="40322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lvl="1" indent="-308610">
              <a:lnSpc>
                <a:spcPct val="95000"/>
              </a:lnSpc>
              <a:buClr>
                <a:srgbClr val="463634"/>
              </a:buClr>
              <a:defRPr/>
            </a:pPr>
            <a:r>
              <a:rPr lang="en-US" sz="2400" dirty="0">
                <a:solidFill>
                  <a:srgbClr val="463634"/>
                </a:solidFill>
              </a:rPr>
              <a:t>A</a:t>
            </a:r>
            <a:r>
              <a:rPr lang="en-US" sz="2400" b="1" dirty="0">
                <a:solidFill>
                  <a:srgbClr val="463634"/>
                </a:solidFill>
              </a:rPr>
              <a:t>. Fatty acids which have to be obtained from food, as human cells have </a:t>
            </a:r>
            <a:r>
              <a:rPr lang="en-US" sz="2400" b="1" dirty="0">
                <a:solidFill>
                  <a:srgbClr val="FFFF00"/>
                </a:solidFill>
              </a:rPr>
              <a:t>no appropriate enzymes required to produce them internally.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458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>
            <a:off x="593725" y="753325"/>
            <a:ext cx="4800600" cy="1739572"/>
          </a:xfrm>
          <a:prstGeom prst="round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en-US" sz="2900" dirty="0"/>
              <a:t>Q. What is the chemical difference between saturated and unsaturated fatty  acids?</a:t>
            </a:r>
          </a:p>
        </p:txBody>
      </p:sp>
      <p:sp>
        <p:nvSpPr>
          <p:cNvPr id="6" name="Teardrop 5"/>
          <p:cNvSpPr/>
          <p:nvPr/>
        </p:nvSpPr>
        <p:spPr>
          <a:xfrm>
            <a:off x="3524250" y="2997200"/>
            <a:ext cx="5440363" cy="3470275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Saturated fatty acids contain only single bonds between carbons, whereas unsaturated fatty acids  contain at least one double bond. </a:t>
            </a:r>
          </a:p>
        </p:txBody>
      </p:sp>
      <p:sp>
        <p:nvSpPr>
          <p:cNvPr id="78852" name="Flèche courbée vers la droite 1"/>
          <p:cNvSpPr>
            <a:spLocks noChangeArrowheads="1"/>
          </p:cNvSpPr>
          <p:nvPr/>
        </p:nvSpPr>
        <p:spPr bwMode="auto">
          <a:xfrm rot="-1324031">
            <a:off x="1931274" y="2639899"/>
            <a:ext cx="1236663" cy="2328862"/>
          </a:xfrm>
          <a:prstGeom prst="curvedRightArrow">
            <a:avLst>
              <a:gd name="adj1" fmla="val 25004"/>
              <a:gd name="adj2" fmla="val 49992"/>
              <a:gd name="adj3" fmla="val 25000"/>
            </a:avLst>
          </a:prstGeom>
          <a:solidFill>
            <a:srgbClr val="00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FF0066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4653" y="1886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Exercice 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38922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436</Words>
  <Application>Microsoft Office PowerPoint</Application>
  <PresentationFormat>Affichage à l'écran (4:3)</PresentationFormat>
  <Paragraphs>162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rdkc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</dc:title>
  <dc:creator>PC</dc:creator>
  <cp:lastModifiedBy>PC</cp:lastModifiedBy>
  <cp:revision>35</cp:revision>
  <dcterms:created xsi:type="dcterms:W3CDTF">2018-10-29T18:43:52Z</dcterms:created>
  <dcterms:modified xsi:type="dcterms:W3CDTF">2021-11-06T12:36:49Z</dcterms:modified>
</cp:coreProperties>
</file>